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2" r:id="rId2"/>
    <p:sldId id="271" r:id="rId3"/>
    <p:sldId id="264" r:id="rId4"/>
    <p:sldId id="266" r:id="rId5"/>
    <p:sldId id="267" r:id="rId6"/>
    <p:sldId id="270" r:id="rId7"/>
    <p:sldId id="268" r:id="rId8"/>
    <p:sldId id="265" r:id="rId9"/>
    <p:sldId id="269" r:id="rId10"/>
    <p:sldId id="263" r:id="rId11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7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AD5B0C-455C-5043-B03C-049FF2E72C4F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9A714C-FCDD-724B-B1C5-6DB3A79D08E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52338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945aaa7c9d_4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945aaa7c9d_4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961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3FB98D-C367-C343-985A-2474392B8F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EA82DAC-5FBB-B84A-98B4-B4A078735C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8269B7-03F5-8045-B9BB-ABEC0A432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B3425A-1272-5644-B901-B823A5F08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B0414B-DF64-C54D-9E6B-D75ECBD1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2822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2FDBDD-D8D4-F949-9568-E26E3F8A2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E0177B-5A1B-F040-A019-BEB9F297C4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465009-9E44-9B41-8290-FC42C44BF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0B7577-B5A6-B240-8EBE-2B9109B83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C4BA2B-EF1A-E041-B589-DDA80B842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03877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989914-59A7-ED44-BF14-21036F0C77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03E1DA-4387-344D-ADA8-D4F170E79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A781B3-C6AB-ED4E-B8DF-4B1397179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90A6D6-D67A-C548-B6B9-873D0084B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9B8354-7638-4343-9CED-EA9A4FE6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3197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3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600" cy="7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972600" y="2771833"/>
            <a:ext cx="10251600" cy="30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861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6CB9A7-5BF2-9443-A137-B8C30D2BC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8AB947-1E48-2947-91A4-225C74E97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BE63A8-8C90-AC4A-A47B-D8351905D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6AD4EC-2B74-7547-B0EF-A2B7CEDB4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2EB289-2BC3-6E4E-B52A-43729818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26304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BDB90-17E9-D44E-82DB-85ACD4637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8E30CF3-1D81-3D41-AB80-A9AD8A86F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D36435-11C5-CC45-810C-972EECD61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C9964E-4F5F-7741-A21D-60FF48646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195C3F-40A6-3549-BF6F-4156A6D06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53146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2DD9F5-C00D-2E45-BF4C-6AA4FF7F9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FE579C-1E65-6E44-B244-DC95DB2493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5E563-DC4E-F04C-8B0E-E89A112990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367B7F-CA88-3444-954E-1DF81C554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49507B-EE6A-8E48-9DC6-6724936B5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BAF4F3-9205-2145-9800-A224037C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56612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4DDCC-9649-6D4E-8025-7CE04C200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0804A2-4E8A-1245-8592-F2D25DAFD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0367FC-7F9F-D743-B359-FB5A22890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EFC93B-D615-BF4C-89CD-E24E0DB6ED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AB00BF-7D6D-E149-90BB-44633202E0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121865B-7EE7-DD47-96CB-D49B0FF80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3E51269-4442-2A46-9D76-D79ECD94C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64FB753-E566-F943-93E8-3D7041B67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47838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6B29CE-7029-E542-98D6-41549669A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72AB9B-3A8E-004C-9705-135A5C3FE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C986D1-F7D4-B84D-B2B3-D93287D82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6488AC-E985-C945-ACD5-72F59C64E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75831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7EE9E4-F7DA-724C-99E3-BCF5DFB99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967F00F-8DBD-1144-861E-712762696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54B783-CDB0-104A-9804-C2D8C2550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68601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2D0676-36C6-674B-9DB1-FB8719B02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BBDAE6-E45F-CA45-9791-61F7956E5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35A189-6B26-9B43-BBE5-902A13A8E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5FC88D-BADE-FF42-96A9-D58E026F2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04E23F-1180-EA4B-A12E-7994771A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85692B-E4E1-294B-8326-5E94B2576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13593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99D354-37C9-464E-B6F4-639BCD4A9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AD3AFA0-9F49-F847-ADDF-F4F8BEB8B2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F6869C-E5BD-7849-A757-D375F3576E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8DE6A9-6842-A249-9B38-5BA16D17F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964B7E-0F95-C941-ABE0-8DEE827A3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F8FDCA-3D28-8542-9D7D-128B499F0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21161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DD3DF9-CBC0-2B46-86E2-C8A2C8B1D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2342EE-1C90-4240-9F0B-B3855C1A2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B624D6-7F25-0C4E-BBB4-3117217A14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4D37E-A3B8-6E4B-82CA-009B03E652A5}" type="datetimeFigureOut">
              <a:rPr kumimoji="1" lang="ko-Kore-KR" altLang="en-US" smtClean="0"/>
              <a:t>2021. 3. 15.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27B069-D1E6-9F41-A75B-3331F509A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9D81D7-AF71-F84A-93A4-FC62E450E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A0736-492E-8A4A-87FE-E873A743656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29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 idx="4294967295"/>
          </p:nvPr>
        </p:nvSpPr>
        <p:spPr>
          <a:xfrm>
            <a:off x="746200" y="1329333"/>
            <a:ext cx="10250800" cy="221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0"/>
              </a:spcBef>
              <a:buSzPts val="4200"/>
            </a:pPr>
            <a:r>
              <a:rPr lang="en-US" sz="4533" dirty="0"/>
              <a:t>COVID-19 Growth Curve Models Paper </a:t>
            </a:r>
            <a:endParaRPr sz="4533" dirty="0"/>
          </a:p>
          <a:p>
            <a:pPr>
              <a:lnSpc>
                <a:spcPct val="115000"/>
              </a:lnSpc>
              <a:spcBef>
                <a:spcPts val="0"/>
              </a:spcBef>
              <a:buSzPts val="4200"/>
            </a:pPr>
            <a:r>
              <a:rPr lang="en-US" sz="2933" dirty="0">
                <a:solidFill>
                  <a:srgbClr val="666666"/>
                </a:solidFill>
              </a:rPr>
              <a:t>2021년 03월 15일</a:t>
            </a:r>
            <a:endParaRPr sz="2933" dirty="0">
              <a:solidFill>
                <a:srgbClr val="666666"/>
              </a:solidFill>
            </a:endParaRP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4294967295"/>
          </p:nvPr>
        </p:nvSpPr>
        <p:spPr>
          <a:xfrm>
            <a:off x="746200" y="5282633"/>
            <a:ext cx="6347200" cy="105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SzPts val="1600"/>
              <a:buNone/>
            </a:pPr>
            <a:r>
              <a:rPr lang="en-US" sz="1867" b="1" dirty="0" err="1">
                <a:latin typeface="Malgun Gothic"/>
                <a:ea typeface="Malgun Gothic"/>
                <a:cs typeface="Malgun Gothic"/>
                <a:sym typeface="Malgun Gothic"/>
              </a:rPr>
              <a:t>박사과정</a:t>
            </a:r>
            <a:r>
              <a:rPr lang="en-US" sz="1867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1867" dirty="0" err="1">
                <a:latin typeface="Malgun Gothic"/>
                <a:ea typeface="Malgun Gothic"/>
                <a:cs typeface="Malgun Gothic"/>
                <a:sym typeface="Malgun Gothic"/>
              </a:rPr>
              <a:t>구태완</a:t>
            </a:r>
            <a:r>
              <a:rPr lang="en-US" sz="1867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1867" b="1" dirty="0" err="1">
                <a:latin typeface="Malgun Gothic"/>
                <a:ea typeface="Malgun Gothic"/>
                <a:cs typeface="Malgun Gothic"/>
                <a:sym typeface="Malgun Gothic"/>
              </a:rPr>
              <a:t>석사과정</a:t>
            </a:r>
            <a:r>
              <a:rPr lang="en-US" sz="1867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1867" dirty="0" err="1">
                <a:latin typeface="Malgun Gothic"/>
                <a:ea typeface="Malgun Gothic"/>
                <a:cs typeface="Malgun Gothic"/>
                <a:sym typeface="Malgun Gothic"/>
              </a:rPr>
              <a:t>한결희</a:t>
            </a:r>
            <a:r>
              <a:rPr lang="en-US" sz="1867" dirty="0"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en-US" sz="1867" dirty="0" err="1">
                <a:latin typeface="Malgun Gothic"/>
                <a:ea typeface="Malgun Gothic"/>
                <a:cs typeface="Malgun Gothic"/>
                <a:sym typeface="Malgun Gothic"/>
              </a:rPr>
              <a:t>허규진</a:t>
            </a:r>
            <a:r>
              <a:rPr lang="en-US" sz="1867" dirty="0"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en-US" sz="1867" dirty="0" err="1">
                <a:latin typeface="Malgun Gothic"/>
                <a:ea typeface="Malgun Gothic"/>
                <a:cs typeface="Malgun Gothic"/>
                <a:sym typeface="Malgun Gothic"/>
              </a:rPr>
              <a:t>이도은</a:t>
            </a:r>
            <a:endParaRPr sz="1867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SzPts val="1600"/>
              <a:buNone/>
            </a:pPr>
            <a:r>
              <a:rPr lang="en-US" sz="1867" b="1" dirty="0" err="1">
                <a:latin typeface="Malgun Gothic"/>
                <a:ea typeface="Malgun Gothic"/>
                <a:cs typeface="Malgun Gothic"/>
                <a:sym typeface="Malgun Gothic"/>
              </a:rPr>
              <a:t>학부과정</a:t>
            </a:r>
            <a:r>
              <a:rPr lang="en-US" sz="1867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1867" dirty="0" err="1">
                <a:latin typeface="Malgun Gothic"/>
                <a:ea typeface="Malgun Gothic"/>
                <a:cs typeface="Malgun Gothic"/>
                <a:sym typeface="Malgun Gothic"/>
              </a:rPr>
              <a:t>고영현</a:t>
            </a:r>
            <a:r>
              <a:rPr lang="en-US" sz="1867" dirty="0"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en-US" sz="1867" dirty="0" err="1">
                <a:latin typeface="Malgun Gothic"/>
                <a:ea typeface="Malgun Gothic"/>
                <a:cs typeface="Malgun Gothic"/>
                <a:sym typeface="Malgun Gothic"/>
              </a:rPr>
              <a:t>김태현</a:t>
            </a:r>
            <a:r>
              <a:rPr lang="en-US" sz="1867" dirty="0"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en-US" sz="1867" dirty="0" err="1">
                <a:latin typeface="Malgun Gothic"/>
                <a:ea typeface="Malgun Gothic"/>
                <a:cs typeface="Malgun Gothic"/>
                <a:sym typeface="Malgun Gothic"/>
              </a:rPr>
              <a:t>김학용</a:t>
            </a:r>
            <a:r>
              <a:rPr lang="en-US" sz="1867" dirty="0"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867" dirty="0">
                <a:latin typeface="Malgun Gothic"/>
                <a:ea typeface="Malgun Gothic"/>
                <a:cs typeface="Malgun Gothic"/>
                <a:sym typeface="Malgun Gothic"/>
              </a:rPr>
              <a:t>이종혁</a:t>
            </a:r>
            <a:r>
              <a:rPr lang="en-US" altLang="ko-KR" sz="1867" dirty="0">
                <a:latin typeface="Malgun Gothic"/>
                <a:ea typeface="Malgun Gothic"/>
                <a:cs typeface="Malgun Gothic"/>
                <a:sym typeface="Malgun Gothic"/>
              </a:rPr>
              <a:t>,</a:t>
            </a:r>
            <a:r>
              <a:rPr lang="ko-KR" altLang="en-US" sz="1867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1867" dirty="0" err="1">
                <a:latin typeface="Malgun Gothic"/>
                <a:ea typeface="Malgun Gothic"/>
                <a:cs typeface="Malgun Gothic"/>
                <a:sym typeface="Malgun Gothic"/>
              </a:rPr>
              <a:t>정혜원</a:t>
            </a:r>
            <a:endParaRPr sz="1867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534" y="3977201"/>
            <a:ext cx="986233" cy="9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1991833" y="3858200"/>
            <a:ext cx="4000000" cy="1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133" b="1" dirty="0" err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서울대학교</a:t>
            </a:r>
            <a:r>
              <a:rPr lang="en-US" sz="2133" b="1" dirty="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2133" b="1" dirty="0" err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박태성</a:t>
            </a:r>
            <a:r>
              <a:rPr lang="en-US" sz="2133" b="1" dirty="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2133" b="1" dirty="0" err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교수</a:t>
            </a:r>
            <a:r>
              <a:rPr lang="ko-KR" altLang="en-US" sz="2133" b="1" dirty="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님</a:t>
            </a:r>
            <a:r>
              <a:rPr lang="en-US" sz="2667" b="1" dirty="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2667" b="1" dirty="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생물정보통계</a:t>
            </a:r>
            <a:r>
              <a:rPr lang="en-US" sz="2400" dirty="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sz="2400" dirty="0" err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연구실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645303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FC131C-3BCE-3343-A0BF-DD153EBA7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782" y="291680"/>
            <a:ext cx="10515600" cy="1325563"/>
          </a:xfrm>
        </p:spPr>
        <p:txBody>
          <a:bodyPr/>
          <a:lstStyle/>
          <a:p>
            <a:r>
              <a:rPr kumimoji="1" lang="en-US" altLang="ko-Kore-KR" dirty="0"/>
              <a:t>Discussion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6637FC-0920-6E4A-BBFA-7AD21199A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5863"/>
            <a:ext cx="10948988" cy="535781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kumimoji="1" lang="ko-KR" altLang="en-US" sz="2400" dirty="0"/>
              <a:t>현재 알고리즘으로는 계단 모양을 띠는 </a:t>
            </a:r>
            <a:r>
              <a:rPr kumimoji="1" lang="ko-KR" altLang="en-US" sz="2400" dirty="0" err="1"/>
              <a:t>확진자</a:t>
            </a:r>
            <a:r>
              <a:rPr kumimoji="1" lang="ko-KR" altLang="en-US" sz="2400" dirty="0"/>
              <a:t> 증가 추세를 잘 파악하지 못함</a:t>
            </a:r>
            <a:r>
              <a:rPr kumimoji="1" lang="en-US" altLang="ko-KR" sz="2400" dirty="0"/>
              <a:t>.</a:t>
            </a:r>
          </a:p>
          <a:p>
            <a:pPr>
              <a:lnSpc>
                <a:spcPct val="100000"/>
              </a:lnSpc>
            </a:pPr>
            <a:endParaRPr kumimoji="1" lang="en-US" altLang="ko-KR" sz="2400" dirty="0"/>
          </a:p>
          <a:p>
            <a:pPr>
              <a:lnSpc>
                <a:spcPct val="100000"/>
              </a:lnSpc>
            </a:pPr>
            <a:endParaRPr kumimoji="1" lang="en-US" altLang="ko-KR" sz="2400" dirty="0"/>
          </a:p>
          <a:p>
            <a:pPr>
              <a:lnSpc>
                <a:spcPct val="100000"/>
              </a:lnSpc>
            </a:pPr>
            <a:r>
              <a:rPr kumimoji="1" lang="en-US" altLang="ko-KR" sz="2400" dirty="0">
                <a:solidFill>
                  <a:srgbClr val="FF0000"/>
                </a:solidFill>
              </a:rPr>
              <a:t>-&gt;</a:t>
            </a:r>
            <a:r>
              <a:rPr kumimoji="1" lang="ko-KR" altLang="en-US" sz="2400" dirty="0">
                <a:solidFill>
                  <a:srgbClr val="FF0000"/>
                </a:solidFill>
              </a:rPr>
              <a:t> 예시로 든 미국</a:t>
            </a:r>
            <a:r>
              <a:rPr kumimoji="1" lang="en-US" altLang="ko-KR" sz="2400" dirty="0">
                <a:solidFill>
                  <a:srgbClr val="FF0000"/>
                </a:solidFill>
              </a:rPr>
              <a:t>,</a:t>
            </a:r>
            <a:r>
              <a:rPr kumimoji="1" lang="ko-KR" altLang="en-US" sz="2400" dirty="0">
                <a:solidFill>
                  <a:srgbClr val="FF0000"/>
                </a:solidFill>
              </a:rPr>
              <a:t> 핀란드</a:t>
            </a:r>
            <a:r>
              <a:rPr kumimoji="1" lang="en-US" altLang="ko-KR" sz="2400" dirty="0">
                <a:solidFill>
                  <a:srgbClr val="FF0000"/>
                </a:solidFill>
              </a:rPr>
              <a:t>,</a:t>
            </a:r>
            <a:r>
              <a:rPr kumimoji="1" lang="ko-KR" altLang="en-US" sz="2400" dirty="0">
                <a:solidFill>
                  <a:srgbClr val="FF0000"/>
                </a:solidFill>
              </a:rPr>
              <a:t> 몬테네그로 등 일일 </a:t>
            </a:r>
            <a:r>
              <a:rPr kumimoji="1" lang="ko-KR" altLang="en-US" sz="2400" dirty="0" err="1">
                <a:solidFill>
                  <a:srgbClr val="FF0000"/>
                </a:solidFill>
              </a:rPr>
              <a:t>확진자</a:t>
            </a:r>
            <a:r>
              <a:rPr kumimoji="1" lang="ko-KR" altLang="en-US" sz="2400" dirty="0">
                <a:solidFill>
                  <a:srgbClr val="FF0000"/>
                </a:solidFill>
              </a:rPr>
              <a:t> 추세가 </a:t>
            </a:r>
            <a:r>
              <a:rPr kumimoji="1" lang="en-US" altLang="ko-KR" sz="2400" dirty="0">
                <a:solidFill>
                  <a:srgbClr val="FF0000"/>
                </a:solidFill>
              </a:rPr>
              <a:t>Step</a:t>
            </a:r>
            <a:r>
              <a:rPr kumimoji="1" lang="ko-KR" altLang="en-US" sz="2400" dirty="0">
                <a:solidFill>
                  <a:srgbClr val="FF0000"/>
                </a:solidFill>
              </a:rPr>
              <a:t> 모양을 띠어 </a:t>
            </a:r>
            <a:r>
              <a:rPr kumimoji="1" lang="en-US" altLang="ko-KR" sz="2400" dirty="0">
                <a:solidFill>
                  <a:srgbClr val="FF0000"/>
                </a:solidFill>
              </a:rPr>
              <a:t>peak</a:t>
            </a:r>
            <a:r>
              <a:rPr kumimoji="1" lang="ko-KR" altLang="en-US" sz="2400" dirty="0">
                <a:solidFill>
                  <a:srgbClr val="FF0000"/>
                </a:solidFill>
              </a:rPr>
              <a:t>로 인식되지 않은 경우에 한해서는 </a:t>
            </a:r>
            <a:r>
              <a:rPr kumimoji="1" lang="en-US" altLang="ko-KR" sz="2400" dirty="0">
                <a:solidFill>
                  <a:srgbClr val="FF0000"/>
                </a:solidFill>
              </a:rPr>
              <a:t>hyper-parameter</a:t>
            </a:r>
            <a:r>
              <a:rPr kumimoji="1" lang="ko-KR" altLang="en-US" sz="2400" dirty="0" err="1">
                <a:solidFill>
                  <a:srgbClr val="FF0000"/>
                </a:solidFill>
              </a:rPr>
              <a:t>를</a:t>
            </a:r>
            <a:r>
              <a:rPr kumimoji="1" lang="ko-KR" altLang="en-US" sz="2400" dirty="0">
                <a:solidFill>
                  <a:srgbClr val="FF0000"/>
                </a:solidFill>
              </a:rPr>
              <a:t> 일괄적으로 적용하지 말고 값을 바꿔가면서 </a:t>
            </a:r>
            <a:r>
              <a:rPr kumimoji="1" lang="en-US" altLang="ko-KR" sz="2400" dirty="0">
                <a:solidFill>
                  <a:srgbClr val="FF0000"/>
                </a:solidFill>
              </a:rPr>
              <a:t>step</a:t>
            </a:r>
            <a:r>
              <a:rPr kumimoji="1" lang="ko-KR" altLang="en-US" sz="2400" dirty="0">
                <a:solidFill>
                  <a:srgbClr val="FF0000"/>
                </a:solidFill>
              </a:rPr>
              <a:t>도 인식할 수 있도록 해보자</a:t>
            </a:r>
            <a:r>
              <a:rPr kumimoji="1" lang="en-US" altLang="ko-KR" sz="2400" dirty="0">
                <a:solidFill>
                  <a:srgbClr val="FF0000"/>
                </a:solidFill>
              </a:rPr>
              <a:t>.</a:t>
            </a:r>
          </a:p>
          <a:p>
            <a:pPr>
              <a:lnSpc>
                <a:spcPct val="100000"/>
              </a:lnSpc>
            </a:pPr>
            <a:endParaRPr kumimoji="1" lang="en-US" altLang="ko-KR" sz="2400" dirty="0"/>
          </a:p>
          <a:p>
            <a:pPr>
              <a:lnSpc>
                <a:spcPct val="100000"/>
              </a:lnSpc>
            </a:pPr>
            <a:endParaRPr kumimoji="1"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820415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E3A794-3131-EC4E-B26E-B6E6FD486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Peak Detection Algorithm</a:t>
            </a:r>
            <a:endParaRPr kumimoji="1" lang="ko-Kore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BB0E6B-2D5B-E444-8C54-29B368EA45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Small peak </a:t>
            </a:r>
            <a:r>
              <a:rPr kumimoji="1" lang="ko-KR" altLang="en-US" dirty="0"/>
              <a:t>제외 조건 제거</a:t>
            </a:r>
            <a:endParaRPr kumimoji="1" lang="en-US" altLang="ko-KR" dirty="0"/>
          </a:p>
          <a:p>
            <a:r>
              <a:rPr kumimoji="1" lang="en-US" altLang="ko-KR" dirty="0"/>
              <a:t>Hyper-parameter </a:t>
            </a:r>
            <a:r>
              <a:rPr kumimoji="1" lang="ko-KR" altLang="en-US" dirty="0"/>
              <a:t>수정 </a:t>
            </a:r>
            <a:br>
              <a:rPr kumimoji="1" lang="en-US" altLang="ko-KR" dirty="0"/>
            </a:br>
            <a:r>
              <a:rPr kumimoji="1" lang="en-US" altLang="ko-KR" sz="2000" dirty="0"/>
              <a:t>1)</a:t>
            </a:r>
            <a:r>
              <a:rPr kumimoji="1" lang="ko-KR" altLang="en-US" sz="2000" dirty="0"/>
              <a:t> 두 </a:t>
            </a:r>
            <a:r>
              <a:rPr kumimoji="1" lang="en-US" altLang="ko-KR" sz="2000" dirty="0"/>
              <a:t>peak</a:t>
            </a:r>
            <a:r>
              <a:rPr kumimoji="1" lang="ko-KR" altLang="en-US" sz="2000" dirty="0"/>
              <a:t> 사이의 높낮이가 크지 않은 경우 하나를 제거하는 </a:t>
            </a:r>
            <a:r>
              <a:rPr kumimoji="1" lang="ko-KR" altLang="en-US" sz="2000" dirty="0" err="1"/>
              <a:t>파라미터</a:t>
            </a:r>
            <a:r>
              <a:rPr kumimoji="1" lang="ko-KR" altLang="en-US" sz="2000" dirty="0"/>
              <a:t> 값 조정</a:t>
            </a:r>
            <a:br>
              <a:rPr kumimoji="1" lang="en-US" altLang="ko-KR" sz="2000" dirty="0"/>
            </a:br>
            <a:r>
              <a:rPr kumimoji="1" lang="en-US" altLang="ko-KR" sz="2000" dirty="0"/>
              <a:t>2)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4</a:t>
            </a:r>
            <a:r>
              <a:rPr kumimoji="1" lang="ko-KR" altLang="en-US" sz="2000" dirty="0"/>
              <a:t>번째 그림</a:t>
            </a:r>
            <a:r>
              <a:rPr kumimoji="1" lang="en-US" altLang="ko-KR" sz="2000" dirty="0"/>
              <a:t>(2</a:t>
            </a:r>
            <a:r>
              <a:rPr kumimoji="1" lang="ko-KR" altLang="en-US" sz="2000" dirty="0" err="1"/>
              <a:t>계미분</a:t>
            </a:r>
            <a:r>
              <a:rPr kumimoji="1" lang="en-US" altLang="ko-KR" sz="2000" dirty="0"/>
              <a:t>)</a:t>
            </a:r>
            <a:r>
              <a:rPr kumimoji="1" lang="ko-KR" altLang="en-US" sz="2000" dirty="0"/>
              <a:t> 점선 기준 수정</a:t>
            </a:r>
            <a:endParaRPr kumimoji="1" lang="en-US" altLang="ko-KR" sz="2000" dirty="0"/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39874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E604C17-41F0-8740-80CE-DCAA2F86E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038" y="657546"/>
            <a:ext cx="6858000" cy="620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915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91D4B45-93DB-EA4A-9C3C-AADF3251C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232" y="719190"/>
            <a:ext cx="6858000" cy="613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664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DDF03CD-B105-6E4F-A155-CD966A17D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505" y="657546"/>
            <a:ext cx="6858000" cy="620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127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DCB062-0BE8-5046-AB59-1DCB5DE4B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Step-shaped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603700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DC99548-7187-7B46-8E37-4CAA954DC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232" y="698642"/>
            <a:ext cx="6858000" cy="6159357"/>
          </a:xfrm>
          <a:prstGeom prst="rect">
            <a:avLst/>
          </a:prstGeom>
        </p:spPr>
      </p:pic>
      <p:sp>
        <p:nvSpPr>
          <p:cNvPr id="5" name="아래쪽 화살표[D] 4">
            <a:extLst>
              <a:ext uri="{FF2B5EF4-FFF2-40B4-BE49-F238E27FC236}">
                <a16:creationId xmlns:a16="http://schemas.microsoft.com/office/drawing/2014/main" id="{3386A4F0-298F-8247-8ACE-12C66AA3FE49}"/>
              </a:ext>
            </a:extLst>
          </p:cNvPr>
          <p:cNvSpPr/>
          <p:nvPr/>
        </p:nvSpPr>
        <p:spPr>
          <a:xfrm>
            <a:off x="3298005" y="523982"/>
            <a:ext cx="297950" cy="10479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96220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A18B50E-D82D-6741-95B3-8ED598335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232" y="688368"/>
            <a:ext cx="6858000" cy="6169631"/>
          </a:xfrm>
          <a:prstGeom prst="rect">
            <a:avLst/>
          </a:prstGeom>
        </p:spPr>
      </p:pic>
      <p:sp>
        <p:nvSpPr>
          <p:cNvPr id="4" name="아래쪽 화살표[D] 3">
            <a:extLst>
              <a:ext uri="{FF2B5EF4-FFF2-40B4-BE49-F238E27FC236}">
                <a16:creationId xmlns:a16="http://schemas.microsoft.com/office/drawing/2014/main" id="{A8C63E5C-C0EB-FB46-8D82-FB134B03663D}"/>
              </a:ext>
            </a:extLst>
          </p:cNvPr>
          <p:cNvSpPr/>
          <p:nvPr/>
        </p:nvSpPr>
        <p:spPr>
          <a:xfrm>
            <a:off x="6226139" y="452063"/>
            <a:ext cx="297950" cy="10479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93104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207600A-CF66-7047-823A-4A6D28246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957" y="678094"/>
            <a:ext cx="6858000" cy="6179906"/>
          </a:xfrm>
          <a:prstGeom prst="rect">
            <a:avLst/>
          </a:prstGeom>
        </p:spPr>
      </p:pic>
      <p:sp>
        <p:nvSpPr>
          <p:cNvPr id="6" name="아래쪽 화살표[D] 5">
            <a:extLst>
              <a:ext uri="{FF2B5EF4-FFF2-40B4-BE49-F238E27FC236}">
                <a16:creationId xmlns:a16="http://schemas.microsoft.com/office/drawing/2014/main" id="{4B30EA62-9EDA-5249-A5A6-F925366085F6}"/>
              </a:ext>
            </a:extLst>
          </p:cNvPr>
          <p:cNvSpPr/>
          <p:nvPr/>
        </p:nvSpPr>
        <p:spPr>
          <a:xfrm>
            <a:off x="5947025" y="318499"/>
            <a:ext cx="297950" cy="10479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68028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122</Words>
  <Application>Microsoft Macintosh PowerPoint</Application>
  <PresentationFormat>와이드스크린</PresentationFormat>
  <Paragraphs>15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Lato</vt:lpstr>
      <vt:lpstr>Malgun Gothic</vt:lpstr>
      <vt:lpstr>Arial</vt:lpstr>
      <vt:lpstr>Calibri</vt:lpstr>
      <vt:lpstr>Calibri Light</vt:lpstr>
      <vt:lpstr>Office 테마</vt:lpstr>
      <vt:lpstr>COVID-19 Growth Curve Models Paper  2021년 03월 15일</vt:lpstr>
      <vt:lpstr>Peak Detection Algorithm</vt:lpstr>
      <vt:lpstr>PowerPoint 프레젠테이션</vt:lpstr>
      <vt:lpstr>PowerPoint 프레젠테이션</vt:lpstr>
      <vt:lpstr>PowerPoint 프레젠테이션</vt:lpstr>
      <vt:lpstr>Step-shaped </vt:lpstr>
      <vt:lpstr>PowerPoint 프레젠테이션</vt:lpstr>
      <vt:lpstr>PowerPoint 프레젠테이션</vt:lpstr>
      <vt:lpstr>PowerPoint 프레젠테이션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 Yeonghyeon</dc:creator>
  <cp:lastModifiedBy>Ko Yeonghyeon</cp:lastModifiedBy>
  <cp:revision>11</cp:revision>
  <dcterms:created xsi:type="dcterms:W3CDTF">2021-03-08T07:39:34Z</dcterms:created>
  <dcterms:modified xsi:type="dcterms:W3CDTF">2021-03-15T08:13:01Z</dcterms:modified>
</cp:coreProperties>
</file>

<file path=docProps/thumbnail.jpeg>
</file>